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60" r:id="rId3"/>
    <p:sldId id="256"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62"/>
    <a:srgbClr val="33CCCC"/>
    <a:srgbClr val="9DB0AC"/>
    <a:srgbClr val="E8927C"/>
    <a:srgbClr val="05507C"/>
    <a:srgbClr val="0099FF"/>
    <a:srgbClr val="6D6E7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p:scale>
          <a:sx n="66" d="100"/>
          <a:sy n="66" d="100"/>
        </p:scale>
        <p:origin x="648" y="-1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6A9E5-2B59-41CA-8157-7B6970DAA639}" type="datetimeFigureOut">
              <a:rPr lang="en-US" smtClean="0"/>
              <a:t>1/11/2022</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6D695-C576-441B-BE8C-8203F027389F}" type="slidenum">
              <a:rPr lang="en-US" smtClean="0"/>
              <a:t>‹#›</a:t>
            </a:fld>
            <a:endParaRPr lang="en-US"/>
          </a:p>
        </p:txBody>
      </p:sp>
    </p:spTree>
    <p:extLst>
      <p:ext uri="{BB962C8B-B14F-4D97-AF65-F5344CB8AC3E}">
        <p14:creationId xmlns:p14="http://schemas.microsoft.com/office/powerpoint/2010/main" val="194972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0247B0-F9F6-443F-8AE0-30CF3458ACA2}" type="slidenum">
              <a:rPr lang="en-US" smtClean="0"/>
              <a:t>3</a:t>
            </a:fld>
            <a:endParaRPr lang="en-US"/>
          </a:p>
        </p:txBody>
      </p:sp>
    </p:spTree>
    <p:extLst>
      <p:ext uri="{BB962C8B-B14F-4D97-AF65-F5344CB8AC3E}">
        <p14:creationId xmlns:p14="http://schemas.microsoft.com/office/powerpoint/2010/main" val="327718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DD3411-16DC-4A0A-B5A1-95E5C664C339}"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368534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D3411-16DC-4A0A-B5A1-95E5C664C339}"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254340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D3411-16DC-4A0A-B5A1-95E5C664C339}"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40430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D3411-16DC-4A0A-B5A1-95E5C664C339}"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32352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DD3411-16DC-4A0A-B5A1-95E5C664C339}"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64960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DD3411-16DC-4A0A-B5A1-95E5C664C339}"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200322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DD3411-16DC-4A0A-B5A1-95E5C664C339}"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294768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DD3411-16DC-4A0A-B5A1-95E5C664C339}"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402685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D3411-16DC-4A0A-B5A1-95E5C664C339}"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157601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DD3411-16DC-4A0A-B5A1-95E5C664C339}"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14759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DD3411-16DC-4A0A-B5A1-95E5C664C339}"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3BE6-8750-4FBE-8592-E4D1BBB84F6A}" type="slidenum">
              <a:rPr lang="en-GB" smtClean="0"/>
              <a:t>‹#›</a:t>
            </a:fld>
            <a:endParaRPr lang="en-GB"/>
          </a:p>
        </p:txBody>
      </p:sp>
    </p:spTree>
    <p:extLst>
      <p:ext uri="{BB962C8B-B14F-4D97-AF65-F5344CB8AC3E}">
        <p14:creationId xmlns:p14="http://schemas.microsoft.com/office/powerpoint/2010/main" val="302077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0DD3411-16DC-4A0A-B5A1-95E5C664C339}" type="datetimeFigureOut">
              <a:rPr lang="en-GB" smtClean="0"/>
              <a:t>11/01/2022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32C3BE6-8750-4FBE-8592-E4D1BBB84F6A}" type="slidenum">
              <a:rPr lang="en-GB" smtClean="0"/>
              <a:t>‹#›</a:t>
            </a:fld>
            <a:endParaRPr lang="en-GB"/>
          </a:p>
        </p:txBody>
      </p:sp>
    </p:spTree>
    <p:extLst>
      <p:ext uri="{BB962C8B-B14F-4D97-AF65-F5344CB8AC3E}">
        <p14:creationId xmlns:p14="http://schemas.microsoft.com/office/powerpoint/2010/main" val="3788220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hyperlink" Target="mailto:Irene.fenart@Jumeirah.com"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0AABB0-E650-4526-BFFB-D1176EA929EC}"/>
              </a:ext>
            </a:extLst>
          </p:cNvPr>
          <p:cNvSpPr/>
          <p:nvPr/>
        </p:nvSpPr>
        <p:spPr>
          <a:xfrm>
            <a:off x="190186" y="212268"/>
            <a:ext cx="1773921" cy="9693732"/>
          </a:xfrm>
          <a:prstGeom prst="rect">
            <a:avLst/>
          </a:prstGeom>
          <a:solidFill>
            <a:srgbClr val="006F6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outdoor, sky, nature, shore&#10;&#10;Description automatically generated">
            <a:extLst>
              <a:ext uri="{FF2B5EF4-FFF2-40B4-BE49-F238E27FC236}">
                <a16:creationId xmlns:a16="http://schemas.microsoft.com/office/drawing/2014/main" id="{77C5C16A-5D9D-4611-A183-BADA6ED93F1F}"/>
              </a:ext>
            </a:extLst>
          </p:cNvPr>
          <p:cNvPicPr>
            <a:picLocks noGrp="1" noChangeAspect="1"/>
          </p:cNvPicPr>
          <p:nvPr/>
        </p:nvPicPr>
        <p:blipFill>
          <a:blip r:embed="rId2" cstate="print">
            <a:extLst>
              <a:ext uri="{28A0092B-C50C-407E-A947-70E740481C1C}">
                <a14:useLocalDpi xmlns:a14="http://schemas.microsoft.com/office/drawing/2010/main" val="0"/>
              </a:ext>
            </a:extLst>
          </a:blip>
          <a:srcRect l="11614" r="11614"/>
          <a:stretch>
            <a:fillRect/>
          </a:stretch>
        </p:blipFill>
        <p:spPr>
          <a:xfrm>
            <a:off x="625694" y="334895"/>
            <a:ext cx="6118006" cy="3221939"/>
          </a:xfrm>
          <a:prstGeom prst="rect">
            <a:avLst/>
          </a:prstGeom>
        </p:spPr>
      </p:pic>
      <p:pic>
        <p:nvPicPr>
          <p:cNvPr id="2" name="Picture 2" descr="Logo, company name&#10;&#10;Description automatically generated">
            <a:extLst>
              <a:ext uri="{FF2B5EF4-FFF2-40B4-BE49-F238E27FC236}">
                <a16:creationId xmlns:a16="http://schemas.microsoft.com/office/drawing/2014/main" id="{A10A5680-02CF-48CC-95EC-694DEF1EB68C}"/>
              </a:ext>
            </a:extLst>
          </p:cNvPr>
          <p:cNvPicPr>
            <a:picLocks noChangeAspect="1"/>
          </p:cNvPicPr>
          <p:nvPr/>
        </p:nvPicPr>
        <p:blipFill>
          <a:blip r:embed="rId3"/>
          <a:stretch>
            <a:fillRect/>
          </a:stretch>
        </p:blipFill>
        <p:spPr>
          <a:xfrm>
            <a:off x="298487" y="8484940"/>
            <a:ext cx="1557318" cy="1041050"/>
          </a:xfrm>
          <a:prstGeom prst="rect">
            <a:avLst/>
          </a:prstGeom>
        </p:spPr>
      </p:pic>
      <p:sp>
        <p:nvSpPr>
          <p:cNvPr id="12" name="TextBox 11">
            <a:extLst>
              <a:ext uri="{FF2B5EF4-FFF2-40B4-BE49-F238E27FC236}">
                <a16:creationId xmlns:a16="http://schemas.microsoft.com/office/drawing/2014/main" id="{D795F513-A34E-4EEC-9943-6A296F36EDE5}"/>
              </a:ext>
            </a:extLst>
          </p:cNvPr>
          <p:cNvSpPr txBox="1"/>
          <p:nvPr/>
        </p:nvSpPr>
        <p:spPr>
          <a:xfrm>
            <a:off x="1964106" y="3893679"/>
            <a:ext cx="4824044" cy="5447645"/>
          </a:xfrm>
          <a:prstGeom prst="rect">
            <a:avLst/>
          </a:prstGeom>
          <a:noFill/>
        </p:spPr>
        <p:txBody>
          <a:bodyPr wrap="square" rtlCol="0">
            <a:spAutoFit/>
          </a:bodyPr>
          <a:lstStyle/>
          <a:p>
            <a:r>
              <a:rPr lang="en-US" sz="1200" dirty="0">
                <a:solidFill>
                  <a:srgbClr val="6D6E71"/>
                </a:solidFill>
                <a:latin typeface="TFArrow" panose="02000506060000020003" pitchFamily="2" charset="0"/>
              </a:rPr>
              <a:t>Nestled between mountains and sea, Jumeirah Muscat Bay offers true tranquility and a great sense of escaping the everyday. A sublime place to disconnect and indulge in relaxing days on the beach, adventurous hikes in the mountains or blissful moments diving in the Arabian Sea. </a:t>
            </a:r>
          </a:p>
          <a:p>
            <a:endParaRPr lang="en-US" sz="1200" dirty="0">
              <a:solidFill>
                <a:srgbClr val="6D6E71"/>
              </a:solidFill>
              <a:latin typeface="TFArrow" panose="02000506060000020003" pitchFamily="2" charset="0"/>
            </a:endParaRPr>
          </a:p>
          <a:p>
            <a:r>
              <a:rPr lang="en-US" sz="1200" dirty="0">
                <a:solidFill>
                  <a:srgbClr val="6D6E71"/>
                </a:solidFill>
                <a:latin typeface="TFArrow" panose="02000506060000020003" pitchFamily="2" charset="0"/>
              </a:rPr>
              <a:t>While set in the secluded cove of Bandar </a:t>
            </a:r>
            <a:r>
              <a:rPr lang="en-US" sz="1200" dirty="0" err="1">
                <a:solidFill>
                  <a:srgbClr val="6D6E71"/>
                </a:solidFill>
                <a:latin typeface="TFArrow" panose="02000506060000020003" pitchFamily="2" charset="0"/>
              </a:rPr>
              <a:t>Jissah</a:t>
            </a:r>
            <a:r>
              <a:rPr lang="en-US" sz="1200" dirty="0">
                <a:solidFill>
                  <a:srgbClr val="6D6E71"/>
                </a:solidFill>
                <a:latin typeface="TFArrow" panose="02000506060000020003" pitchFamily="2" charset="0"/>
              </a:rPr>
              <a:t> between the Al Hajar Mountains and the Gulf of Oman, this exclusive resort is just 15 minutes south of Muscat city </a:t>
            </a:r>
            <a:r>
              <a:rPr lang="en-US" sz="1200" dirty="0" err="1">
                <a:solidFill>
                  <a:srgbClr val="6D6E71"/>
                </a:solidFill>
                <a:latin typeface="TFArrow" panose="02000506060000020003" pitchFamily="2" charset="0"/>
              </a:rPr>
              <a:t>centre</a:t>
            </a:r>
            <a:r>
              <a:rPr lang="en-US" sz="1200" dirty="0">
                <a:solidFill>
                  <a:srgbClr val="6D6E71"/>
                </a:solidFill>
                <a:latin typeface="TFArrow" panose="02000506060000020003" pitchFamily="2" charset="0"/>
              </a:rPr>
              <a:t> and 40 minutes from </a:t>
            </a:r>
            <a:r>
              <a:rPr lang="en-US" sz="1200" dirty="0" err="1">
                <a:solidFill>
                  <a:srgbClr val="6D6E71"/>
                </a:solidFill>
                <a:latin typeface="TFArrow" panose="02000506060000020003" pitchFamily="2" charset="0"/>
              </a:rPr>
              <a:t>Seeb</a:t>
            </a:r>
            <a:r>
              <a:rPr lang="en-US" sz="1200" dirty="0">
                <a:solidFill>
                  <a:srgbClr val="6D6E71"/>
                </a:solidFill>
                <a:latin typeface="TFArrow" panose="02000506060000020003" pitchFamily="2" charset="0"/>
              </a:rPr>
              <a:t> International Airport and an ideal spot to also discover Muscat’s rich cultural heritage. Explorers of all ages can venture out to discover several historical and archeological sights that shape Oman’s unique history and culture. Remains of ancient villages, old seaports, modern souks or the Royal Opera House are just a few of the highlights in easy reach.</a:t>
            </a:r>
          </a:p>
          <a:p>
            <a:endParaRPr lang="en-US" sz="1200" dirty="0">
              <a:solidFill>
                <a:srgbClr val="6D6E71"/>
              </a:solidFill>
              <a:latin typeface="TFArrow" panose="02000506060000020003" pitchFamily="2" charset="0"/>
            </a:endParaRPr>
          </a:p>
          <a:p>
            <a:r>
              <a:rPr lang="en-US" sz="1200" dirty="0">
                <a:solidFill>
                  <a:srgbClr val="6D6E71"/>
                </a:solidFill>
                <a:latin typeface="TFArrow" panose="02000506060000020003" pitchFamily="2" charset="0"/>
              </a:rPr>
              <a:t>Watching the sun rise over the sparkling sea from the ocean view rooms, taking walks in the soft warm sand and diving into the blue, refreshing sea is the perfect sense of rejuvenation. The celebrated Talise Spa concept has guests continue down this path to adventurous well-being through perfectly tailored experiences. The world-renowned experts at Bastien Gonzalez’ </a:t>
            </a:r>
            <a:r>
              <a:rPr lang="en-US" sz="1200" dirty="0" err="1">
                <a:solidFill>
                  <a:srgbClr val="6D6E71"/>
                </a:solidFill>
                <a:latin typeface="TFArrow" panose="02000506060000020003" pitchFamily="2" charset="0"/>
              </a:rPr>
              <a:t>Mani:Pedi:Cure</a:t>
            </a:r>
            <a:r>
              <a:rPr lang="en-US" sz="1200" dirty="0">
                <a:solidFill>
                  <a:srgbClr val="6D6E71"/>
                </a:solidFill>
                <a:latin typeface="TFArrow" panose="02000506060000020003" pitchFamily="2" charset="0"/>
              </a:rPr>
              <a:t> Studio will leave you walking on clouds for the rest of your stay</a:t>
            </a:r>
          </a:p>
          <a:p>
            <a:endParaRPr lang="en-US" sz="1200" dirty="0">
              <a:solidFill>
                <a:srgbClr val="6D6E71"/>
              </a:solidFill>
              <a:latin typeface="TFArrow" panose="02000506060000020003" pitchFamily="2" charset="0"/>
            </a:endParaRPr>
          </a:p>
          <a:p>
            <a:r>
              <a:rPr lang="en-US" sz="1200" dirty="0">
                <a:solidFill>
                  <a:srgbClr val="6D6E71"/>
                </a:solidFill>
                <a:latin typeface="TFArrow" panose="02000506060000020003" pitchFamily="2" charset="0"/>
              </a:rPr>
              <a:t>Explorers can challenge themselves on numerous hikes up the Hajar mountain range and be rewarded with breathtaking views and relaxation in lush Wadis. Sport addicts can train their endurance outdoors on extensive bike rides, scenic runs or long swims, the ambitious will find a range of competitions from 10k races to the renowned Oman Desert Marathon or the ultimate endurance test Iron Man. </a:t>
            </a:r>
          </a:p>
          <a:p>
            <a:endParaRPr lang="en-US" sz="1200" dirty="0">
              <a:solidFill>
                <a:srgbClr val="6D6E71"/>
              </a:solidFill>
              <a:latin typeface="TFArrow" panose="02000506060000020003" pitchFamily="2" charset="0"/>
            </a:endParaRPr>
          </a:p>
          <a:p>
            <a:r>
              <a:rPr lang="en-US" sz="1200" dirty="0">
                <a:solidFill>
                  <a:srgbClr val="6D6E71"/>
                </a:solidFill>
                <a:latin typeface="TFArrow" panose="02000506060000020003" pitchFamily="2" charset="0"/>
              </a:rPr>
              <a:t>Family fun is guaranteed when venturing out to snorkel amidst turtles, taking a boat trip along the stunning coast in search of Dolphins, discovering historic villages or simply enjoying the many activities in our Kids Club or one our fine sand beach.</a:t>
            </a:r>
            <a:endParaRPr lang="en-GB" sz="1200" dirty="0">
              <a:solidFill>
                <a:srgbClr val="6D6E71"/>
              </a:solidFill>
              <a:latin typeface="TFArrow" panose="02000506060000020003" pitchFamily="2" charset="0"/>
            </a:endParaRPr>
          </a:p>
        </p:txBody>
      </p:sp>
    </p:spTree>
    <p:extLst>
      <p:ext uri="{BB962C8B-B14F-4D97-AF65-F5344CB8AC3E}">
        <p14:creationId xmlns:p14="http://schemas.microsoft.com/office/powerpoint/2010/main" val="41655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0AABB0-E650-4526-BFFB-D1176EA929EC}"/>
              </a:ext>
            </a:extLst>
          </p:cNvPr>
          <p:cNvSpPr/>
          <p:nvPr/>
        </p:nvSpPr>
        <p:spPr>
          <a:xfrm>
            <a:off x="190186" y="212268"/>
            <a:ext cx="1773921" cy="9693732"/>
          </a:xfrm>
          <a:prstGeom prst="rect">
            <a:avLst/>
          </a:prstGeom>
          <a:solidFill>
            <a:srgbClr val="006F6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195593" y="4096626"/>
            <a:ext cx="4445442" cy="4124206"/>
          </a:xfrm>
          <a:prstGeom prst="rect">
            <a:avLst/>
          </a:prstGeom>
          <a:noFill/>
        </p:spPr>
        <p:txBody>
          <a:bodyPr wrap="square" lIns="91440" tIns="45720" rIns="91440" bIns="45720" rtlCol="0" anchor="t">
            <a:spAutoFit/>
          </a:bodyPr>
          <a:lstStyle/>
          <a:p>
            <a:r>
              <a:rPr lang="en-GB" sz="1200" dirty="0">
                <a:solidFill>
                  <a:srgbClr val="6D6E71"/>
                </a:solidFill>
                <a:latin typeface="TFArrow Extrabold"/>
              </a:rPr>
              <a:t>At a Glance</a:t>
            </a:r>
          </a:p>
          <a:p>
            <a:endParaRPr lang="en-GB" sz="1000" dirty="0">
              <a:solidFill>
                <a:srgbClr val="6D6E71"/>
              </a:solidFill>
              <a:latin typeface="TFArrow" panose="02000506060000020003" pitchFamily="2" charset="0"/>
            </a:endParaRPr>
          </a:p>
          <a:p>
            <a:pPr marL="171450" indent="-171450">
              <a:buFont typeface="Arial" panose="020B0604020202020204" pitchFamily="34" charset="0"/>
              <a:buChar char="•"/>
            </a:pPr>
            <a:r>
              <a:rPr lang="en-GB" sz="1200" dirty="0">
                <a:solidFill>
                  <a:srgbClr val="6D6E71"/>
                </a:solidFill>
                <a:latin typeface="TFArrow"/>
              </a:rPr>
              <a:t>195 rooms, suites &amp; villas </a:t>
            </a:r>
            <a:r>
              <a:rPr lang="en-GB" sz="1200" b="1" dirty="0">
                <a:solidFill>
                  <a:srgbClr val="6D6E71"/>
                </a:solidFill>
                <a:latin typeface="TFArrow"/>
              </a:rPr>
              <a:t>all with ocean views </a:t>
            </a:r>
          </a:p>
          <a:p>
            <a:pPr marL="171450" indent="-171450">
              <a:buFont typeface="Arial" panose="020B0604020202020204" pitchFamily="34" charset="0"/>
              <a:buChar char="•"/>
            </a:pPr>
            <a:r>
              <a:rPr lang="en-GB" sz="1200" dirty="0">
                <a:solidFill>
                  <a:srgbClr val="6D6E71"/>
                </a:solidFill>
                <a:latin typeface="TFArrow"/>
              </a:rPr>
              <a:t>5 luxurious summerhouses with private pools </a:t>
            </a:r>
          </a:p>
          <a:p>
            <a:pPr marL="171450" indent="-171450">
              <a:buFont typeface="Arial" panose="020B0604020202020204" pitchFamily="34" charset="0"/>
              <a:buChar char="•"/>
            </a:pPr>
            <a:r>
              <a:rPr lang="en-GB" sz="1200" dirty="0">
                <a:solidFill>
                  <a:srgbClr val="6D6E71"/>
                </a:solidFill>
                <a:latin typeface="TFArrow"/>
              </a:rPr>
              <a:t>Exclusive Sanctuary Villa with private pool &amp; jacuzzi</a:t>
            </a:r>
          </a:p>
          <a:p>
            <a:pPr marL="171450" indent="-171450">
              <a:buFont typeface="Arial" panose="020B0604020202020204" pitchFamily="34" charset="0"/>
              <a:buChar char="•"/>
            </a:pPr>
            <a:r>
              <a:rPr lang="en-GB" sz="1200" dirty="0">
                <a:solidFill>
                  <a:srgbClr val="6D6E71"/>
                </a:solidFill>
                <a:latin typeface="TFArrow"/>
              </a:rPr>
              <a:t>Summerhouses &amp; Villa share the private Sanctuary Beach and enjoy butler service and exclusive added values</a:t>
            </a:r>
          </a:p>
          <a:p>
            <a:pPr marL="171450" indent="-171450">
              <a:buFont typeface="Arial" panose="020B0604020202020204" pitchFamily="34" charset="0"/>
              <a:buChar char="•"/>
            </a:pPr>
            <a:r>
              <a:rPr lang="en-GB" sz="1200" dirty="0">
                <a:solidFill>
                  <a:srgbClr val="6D6E71"/>
                </a:solidFill>
                <a:latin typeface="TFArrow"/>
              </a:rPr>
              <a:t>Connecting rooms and suites for the perfect family holiday </a:t>
            </a:r>
          </a:p>
          <a:p>
            <a:pPr marL="171450" indent="-171450">
              <a:buFont typeface="Arial" panose="020B0604020202020204" pitchFamily="34" charset="0"/>
              <a:buChar char="•"/>
            </a:pPr>
            <a:r>
              <a:rPr lang="en-GB" sz="1200" dirty="0">
                <a:solidFill>
                  <a:srgbClr val="6D6E71"/>
                </a:solidFill>
                <a:latin typeface="TFArrow"/>
              </a:rPr>
              <a:t>Talise Spa with 8 treatment rooms &amp; 2 couple treatment rooms</a:t>
            </a:r>
          </a:p>
          <a:p>
            <a:pPr marL="171450" indent="-171450">
              <a:buFont typeface="Arial" panose="020B0604020202020204" pitchFamily="34" charset="0"/>
              <a:buChar char="•"/>
            </a:pPr>
            <a:r>
              <a:rPr lang="en-GB" sz="1200" dirty="0">
                <a:solidFill>
                  <a:srgbClr val="6D6E71"/>
                </a:solidFill>
                <a:latin typeface="TFArrow"/>
              </a:rPr>
              <a:t>Hammam treatment room, sauna &amp; steam room</a:t>
            </a:r>
          </a:p>
          <a:p>
            <a:pPr marL="171450" lvl="0" indent="-171450">
              <a:buFont typeface="Arial" panose="020B0604020202020204" pitchFamily="34" charset="0"/>
              <a:buChar char="•"/>
            </a:pPr>
            <a:r>
              <a:rPr lang="en-GB" sz="1200" dirty="0">
                <a:solidFill>
                  <a:srgbClr val="6D6E71"/>
                </a:solidFill>
                <a:latin typeface="TFArrow"/>
              </a:rPr>
              <a:t>3 Swimming pools (kids, main &amp; adult only)</a:t>
            </a:r>
          </a:p>
          <a:p>
            <a:pPr marL="171450" indent="-171450">
              <a:buFont typeface="Arial" panose="020B0604020202020204" pitchFamily="34" charset="0"/>
              <a:buChar char="•"/>
            </a:pPr>
            <a:r>
              <a:rPr lang="en-GB" sz="1200" dirty="0">
                <a:solidFill>
                  <a:srgbClr val="6D6E71"/>
                </a:solidFill>
                <a:latin typeface="TFArrow"/>
              </a:rPr>
              <a:t>Diving &amp; water sports centre on Sunrise Beach</a:t>
            </a:r>
          </a:p>
          <a:p>
            <a:pPr marL="171450" indent="-171450">
              <a:buFont typeface="Arial" panose="020B0604020202020204" pitchFamily="34" charset="0"/>
              <a:buChar char="•"/>
            </a:pPr>
            <a:r>
              <a:rPr lang="de-DE" sz="1200" dirty="0">
                <a:solidFill>
                  <a:srgbClr val="6D6E71"/>
                </a:solidFill>
                <a:latin typeface="TFArrow"/>
              </a:rPr>
              <a:t>Signature Restaurant &amp; Rooftop Bar Brezza overlooking the sea</a:t>
            </a:r>
          </a:p>
          <a:p>
            <a:pPr marL="171450" indent="-171450">
              <a:buFont typeface="Arial" panose="020B0604020202020204" pitchFamily="34" charset="0"/>
              <a:buChar char="•"/>
            </a:pPr>
            <a:r>
              <a:rPr lang="en-GB" sz="1200" dirty="0">
                <a:solidFill>
                  <a:srgbClr val="6D6E71"/>
                </a:solidFill>
                <a:latin typeface="TFArrow"/>
              </a:rPr>
              <a:t>Peridot international all day dining restaurant </a:t>
            </a:r>
          </a:p>
          <a:p>
            <a:pPr marL="171450" lvl="0" indent="-171450">
              <a:buFont typeface="Arial" panose="020B0604020202020204" pitchFamily="34" charset="0"/>
              <a:buChar char="•"/>
            </a:pPr>
            <a:r>
              <a:rPr lang="de-DE" sz="1200" dirty="0">
                <a:solidFill>
                  <a:srgbClr val="6D6E71"/>
                </a:solidFill>
                <a:latin typeface="TFArrow"/>
              </a:rPr>
              <a:t>Anzo Asian inspired bar</a:t>
            </a:r>
          </a:p>
          <a:p>
            <a:pPr marL="171450" lvl="0" indent="-171450">
              <a:buFont typeface="Arial" panose="020B0604020202020204" pitchFamily="34" charset="0"/>
              <a:buChar char="•"/>
            </a:pPr>
            <a:r>
              <a:rPr lang="de-DE" sz="1200" dirty="0">
                <a:solidFill>
                  <a:srgbClr val="6D6E71"/>
                </a:solidFill>
                <a:latin typeface="TFArrow"/>
              </a:rPr>
              <a:t>Zuka poolside dining</a:t>
            </a:r>
          </a:p>
          <a:p>
            <a:pPr marL="171450" lvl="0" indent="-171450">
              <a:buFont typeface="Arial" panose="020B0604020202020204" pitchFamily="34" charset="0"/>
              <a:buChar char="•"/>
            </a:pPr>
            <a:r>
              <a:rPr lang="de-DE" sz="1200" dirty="0">
                <a:solidFill>
                  <a:srgbClr val="6D6E71"/>
                </a:solidFill>
                <a:latin typeface="TFArrow"/>
              </a:rPr>
              <a:t>Tarini Lounge with „Berry Good“ Afternoon Tea</a:t>
            </a:r>
          </a:p>
          <a:p>
            <a:pPr marL="171450" indent="-171450">
              <a:buFont typeface="Arial" panose="020B0604020202020204" pitchFamily="34" charset="0"/>
              <a:buChar char="•"/>
            </a:pPr>
            <a:r>
              <a:rPr lang="en-GB" sz="1200" dirty="0">
                <a:solidFill>
                  <a:srgbClr val="6D6E71"/>
                </a:solidFill>
                <a:latin typeface="TFArrow"/>
              </a:rPr>
              <a:t>Kids club </a:t>
            </a:r>
            <a:endParaRPr lang="de-DE" sz="1200" dirty="0">
              <a:solidFill>
                <a:srgbClr val="6D6E71"/>
              </a:solidFill>
              <a:latin typeface="TFArrow" panose="02000506060000020003" pitchFamily="2" charset="0"/>
            </a:endParaRPr>
          </a:p>
          <a:p>
            <a:pPr marL="171450" indent="-171450">
              <a:buFont typeface="Arial" panose="020B0604020202020204" pitchFamily="34" charset="0"/>
              <a:buChar char="•"/>
            </a:pPr>
            <a:r>
              <a:rPr lang="en-GB" sz="1200" dirty="0">
                <a:solidFill>
                  <a:srgbClr val="6D6E71"/>
                </a:solidFill>
                <a:latin typeface="TFArrow"/>
              </a:rPr>
              <a:t>Premium club lounge for club rooms and above</a:t>
            </a:r>
          </a:p>
          <a:p>
            <a:pPr marL="171450" indent="-171450">
              <a:buFont typeface="Arial" panose="020B0604020202020204" pitchFamily="34" charset="0"/>
              <a:buChar char="•"/>
            </a:pPr>
            <a:r>
              <a:rPr lang="en-GB" sz="1200" dirty="0">
                <a:solidFill>
                  <a:srgbClr val="6D6E71"/>
                </a:solidFill>
                <a:latin typeface="TFArrow"/>
              </a:rPr>
              <a:t>State of the art fitness centre, yoga studio and tennis court</a:t>
            </a:r>
          </a:p>
          <a:p>
            <a:pPr marL="171450" indent="-171450">
              <a:buFont typeface="Arial" panose="020B0604020202020204" pitchFamily="34" charset="0"/>
              <a:buChar char="•"/>
            </a:pPr>
            <a:r>
              <a:rPr lang="en-GB" sz="1200" dirty="0">
                <a:solidFill>
                  <a:srgbClr val="6D6E71"/>
                </a:solidFill>
                <a:latin typeface="TFArrow"/>
              </a:rPr>
              <a:t>The Pearl Grand Ballroom for private events with up to 1,000 guests boasting a beachfront terrace</a:t>
            </a:r>
            <a:endParaRPr lang="en-GB" sz="1200" dirty="0">
              <a:solidFill>
                <a:srgbClr val="6D6E71"/>
              </a:solidFill>
              <a:latin typeface="TFArrow" panose="02000506060000020003" pitchFamily="2" charset="0"/>
            </a:endParaRPr>
          </a:p>
        </p:txBody>
      </p:sp>
      <p:pic>
        <p:nvPicPr>
          <p:cNvPr id="2" name="Picture 2" descr="Logo, company name&#10;&#10;Description automatically generated">
            <a:extLst>
              <a:ext uri="{FF2B5EF4-FFF2-40B4-BE49-F238E27FC236}">
                <a16:creationId xmlns:a16="http://schemas.microsoft.com/office/drawing/2014/main" id="{A10A5680-02CF-48CC-95EC-694DEF1EB68C}"/>
              </a:ext>
            </a:extLst>
          </p:cNvPr>
          <p:cNvPicPr>
            <a:picLocks noChangeAspect="1"/>
          </p:cNvPicPr>
          <p:nvPr/>
        </p:nvPicPr>
        <p:blipFill>
          <a:blip r:embed="rId2"/>
          <a:stretch>
            <a:fillRect/>
          </a:stretch>
        </p:blipFill>
        <p:spPr>
          <a:xfrm>
            <a:off x="298487" y="8484940"/>
            <a:ext cx="1557318" cy="1041050"/>
          </a:xfrm>
          <a:prstGeom prst="rect">
            <a:avLst/>
          </a:prstGeom>
        </p:spPr>
      </p:pic>
      <p:pic>
        <p:nvPicPr>
          <p:cNvPr id="10" name="Picture 9">
            <a:extLst>
              <a:ext uri="{FF2B5EF4-FFF2-40B4-BE49-F238E27FC236}">
                <a16:creationId xmlns:a16="http://schemas.microsoft.com/office/drawing/2014/main" id="{08C3EC11-2DFD-42DB-8E8B-F76466C63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593" y="8398349"/>
            <a:ext cx="1806729" cy="1223534"/>
          </a:xfrm>
          <a:prstGeom prst="rect">
            <a:avLst/>
          </a:prstGeom>
        </p:spPr>
      </p:pic>
      <p:pic>
        <p:nvPicPr>
          <p:cNvPr id="11" name="Picture 10" descr="A picture containing indoor, building, ceiling, floor&#10;&#10;Description automatically generated">
            <a:extLst>
              <a:ext uri="{FF2B5EF4-FFF2-40B4-BE49-F238E27FC236}">
                <a16:creationId xmlns:a16="http://schemas.microsoft.com/office/drawing/2014/main" id="{20CFFACD-50EF-48B0-AAAD-77D7375BC93C}"/>
              </a:ext>
            </a:extLst>
          </p:cNvPr>
          <p:cNvPicPr>
            <a:picLocks noGrp="1" noChangeAspect="1"/>
          </p:cNvPicPr>
          <p:nvPr/>
        </p:nvPicPr>
        <p:blipFill rotWithShape="1">
          <a:blip r:embed="rId4" cstate="print">
            <a:extLst>
              <a:ext uri="{28A0092B-C50C-407E-A947-70E740481C1C}">
                <a14:useLocalDpi xmlns:a14="http://schemas.microsoft.com/office/drawing/2010/main" val="0"/>
              </a:ext>
            </a:extLst>
          </a:blip>
          <a:srcRect l="840" r="3225" b="1"/>
          <a:stretch/>
        </p:blipFill>
        <p:spPr>
          <a:xfrm>
            <a:off x="4233809" y="8405322"/>
            <a:ext cx="1647712" cy="1209588"/>
          </a:xfrm>
          <a:prstGeom prst="rect">
            <a:avLst/>
          </a:prstGeom>
          <a:noFill/>
        </p:spPr>
      </p:pic>
      <p:sp>
        <p:nvSpPr>
          <p:cNvPr id="13" name="Rectangle 12">
            <a:extLst>
              <a:ext uri="{FF2B5EF4-FFF2-40B4-BE49-F238E27FC236}">
                <a16:creationId xmlns:a16="http://schemas.microsoft.com/office/drawing/2014/main" id="{AAC6B228-8B85-4130-8822-7605DFD7540D}"/>
              </a:ext>
            </a:extLst>
          </p:cNvPr>
          <p:cNvSpPr/>
          <p:nvPr/>
        </p:nvSpPr>
        <p:spPr>
          <a:xfrm>
            <a:off x="6094270" y="8398435"/>
            <a:ext cx="630566" cy="1214060"/>
          </a:xfrm>
          <a:prstGeom prst="rect">
            <a:avLst/>
          </a:prstGeom>
          <a:solidFill>
            <a:srgbClr val="9DB0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nature&#10;&#10;Description automatically generated">
            <a:extLst>
              <a:ext uri="{FF2B5EF4-FFF2-40B4-BE49-F238E27FC236}">
                <a16:creationId xmlns:a16="http://schemas.microsoft.com/office/drawing/2014/main" id="{9C6ACC05-C4DC-48A6-834C-1EB2628266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928" r="-12" b="8965"/>
          <a:stretch/>
        </p:blipFill>
        <p:spPr>
          <a:xfrm>
            <a:off x="588212" y="396486"/>
            <a:ext cx="6052823" cy="3160263"/>
          </a:xfrm>
          <a:prstGeom prst="rect">
            <a:avLst/>
          </a:prstGeom>
        </p:spPr>
      </p:pic>
    </p:spTree>
    <p:extLst>
      <p:ext uri="{BB962C8B-B14F-4D97-AF65-F5344CB8AC3E}">
        <p14:creationId xmlns:p14="http://schemas.microsoft.com/office/powerpoint/2010/main" val="359282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90500" y="211835"/>
            <a:ext cx="1774189" cy="9694545"/>
            <a:chOff x="190500" y="211835"/>
            <a:chExt cx="1774189" cy="9694545"/>
          </a:xfrm>
        </p:grpSpPr>
        <p:sp>
          <p:nvSpPr>
            <p:cNvPr id="4" name="object 4"/>
            <p:cNvSpPr/>
            <p:nvPr/>
          </p:nvSpPr>
          <p:spPr>
            <a:xfrm>
              <a:off x="190500" y="211835"/>
              <a:ext cx="1774189" cy="9694545"/>
            </a:xfrm>
            <a:custGeom>
              <a:avLst/>
              <a:gdLst/>
              <a:ahLst/>
              <a:cxnLst/>
              <a:rect l="l" t="t" r="r" b="b"/>
              <a:pathLst>
                <a:path w="1774189" h="9694545">
                  <a:moveTo>
                    <a:pt x="1773936" y="0"/>
                  </a:moveTo>
                  <a:lnTo>
                    <a:pt x="0" y="0"/>
                  </a:lnTo>
                  <a:lnTo>
                    <a:pt x="0" y="9694164"/>
                  </a:lnTo>
                  <a:lnTo>
                    <a:pt x="1773936" y="9694164"/>
                  </a:lnTo>
                  <a:lnTo>
                    <a:pt x="1773936" y="0"/>
                  </a:lnTo>
                  <a:close/>
                </a:path>
              </a:pathLst>
            </a:custGeom>
            <a:solidFill>
              <a:srgbClr val="006E61">
                <a:alpha val="39999"/>
              </a:srgbClr>
            </a:solidFill>
          </p:spPr>
          <p:txBody>
            <a:bodyPr wrap="square" lIns="0" tIns="0" rIns="0" bIns="0" rtlCol="0"/>
            <a:lstStyle/>
            <a:p>
              <a:endParaRPr/>
            </a:p>
          </p:txBody>
        </p:sp>
        <p:sp>
          <p:nvSpPr>
            <p:cNvPr id="7" name="object 7"/>
            <p:cNvSpPr/>
            <p:nvPr/>
          </p:nvSpPr>
          <p:spPr>
            <a:xfrm>
              <a:off x="298704" y="8485631"/>
              <a:ext cx="1557528" cy="1040891"/>
            </a:xfrm>
            <a:prstGeom prst="rect">
              <a:avLst/>
            </a:prstGeom>
            <a:blipFill>
              <a:blip r:embed="rId3" cstate="print"/>
              <a:stretch>
                <a:fillRect/>
              </a:stretch>
            </a:blipFill>
          </p:spPr>
          <p:txBody>
            <a:bodyPr wrap="square" lIns="0" tIns="0" rIns="0" bIns="0" rtlCol="0"/>
            <a:lstStyle/>
            <a:p>
              <a:endParaRPr/>
            </a:p>
          </p:txBody>
        </p:sp>
      </p:grpSp>
      <p:sp>
        <p:nvSpPr>
          <p:cNvPr id="12" name="object 12"/>
          <p:cNvSpPr txBox="1"/>
          <p:nvPr/>
        </p:nvSpPr>
        <p:spPr>
          <a:xfrm>
            <a:off x="2325813" y="4495800"/>
            <a:ext cx="4223173" cy="5463034"/>
          </a:xfrm>
          <a:prstGeom prst="rect">
            <a:avLst/>
          </a:prstGeom>
        </p:spPr>
        <p:txBody>
          <a:bodyPr vert="horz" wrap="square" lIns="0" tIns="12700" rIns="0" bIns="0" rtlCol="0">
            <a:spAutoFit/>
          </a:bodyPr>
          <a:lstStyle/>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Oman’s newest luxury resort and simultaneously Jumeirah Hotels &amp; Resorts first project in the country boasts 195 well appointed rooms, suites &amp; villas; all offering breath-taking ocean views </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Located in the cove of Bandar </a:t>
            </a:r>
            <a:r>
              <a:rPr lang="en-US" sz="1200" dirty="0" err="1">
                <a:solidFill>
                  <a:srgbClr val="6C6D70"/>
                </a:solidFill>
                <a:latin typeface="TFArrow" panose="02000606070000020003" pitchFamily="2" charset="0"/>
                <a:cs typeface="Arial"/>
              </a:rPr>
              <a:t>Jissah</a:t>
            </a:r>
            <a:r>
              <a:rPr lang="en-US" sz="1200" dirty="0">
                <a:solidFill>
                  <a:srgbClr val="6C6D70"/>
                </a:solidFill>
                <a:latin typeface="TFArrow" panose="02000606070000020003" pitchFamily="2" charset="0"/>
                <a:cs typeface="Arial"/>
              </a:rPr>
              <a:t>, the resort offers “sunrise beach”, one of the longest hotel beaches with finest sand for peaceful relaxation.</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Exclusive Summerhouses &amp; the unique Sanctuary Villa, all with private pools, butler service and located on our exclusive “sanctuary beach”.</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Recharge and Rejuvenate in world renowned </a:t>
            </a:r>
            <a:r>
              <a:rPr lang="en-US" sz="1200" dirty="0" err="1">
                <a:solidFill>
                  <a:srgbClr val="6C6D70"/>
                </a:solidFill>
                <a:latin typeface="TFArrow" panose="02000606070000020003" pitchFamily="2" charset="0"/>
                <a:cs typeface="Arial"/>
              </a:rPr>
              <a:t>Talise</a:t>
            </a:r>
            <a:r>
              <a:rPr lang="en-US" sz="1200" dirty="0">
                <a:solidFill>
                  <a:srgbClr val="6C6D70"/>
                </a:solidFill>
                <a:latin typeface="TFArrow" panose="02000606070000020003" pitchFamily="2" charset="0"/>
                <a:cs typeface="Arial"/>
              </a:rPr>
              <a:t> Spa, through perfectly tailored treatments or more adventurous well-being activities such as Yoga on a  Stand Up Paddle or Meditation on a Mountain Top. </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Have the perfect pedicure by the famous experts of </a:t>
            </a:r>
            <a:r>
              <a:rPr lang="en-US" sz="1200" dirty="0">
                <a:solidFill>
                  <a:srgbClr val="6D6E71"/>
                </a:solidFill>
                <a:latin typeface="TFArrow" panose="02000506060000020003" pitchFamily="2" charset="0"/>
              </a:rPr>
              <a:t>Bastien Gonzalez’ </a:t>
            </a:r>
            <a:r>
              <a:rPr lang="en-US" sz="1200" dirty="0" err="1">
                <a:solidFill>
                  <a:srgbClr val="6D6E71"/>
                </a:solidFill>
                <a:latin typeface="TFArrow" panose="02000506060000020003" pitchFamily="2" charset="0"/>
              </a:rPr>
              <a:t>Mani:Pedi:Cure</a:t>
            </a:r>
            <a:r>
              <a:rPr lang="en-US" sz="1200" dirty="0">
                <a:solidFill>
                  <a:srgbClr val="6D6E71"/>
                </a:solidFill>
                <a:latin typeface="TFArrow" panose="02000506060000020003" pitchFamily="2" charset="0"/>
              </a:rPr>
              <a:t> Studio </a:t>
            </a:r>
            <a:r>
              <a:rPr lang="en-US" sz="1200" dirty="0">
                <a:solidFill>
                  <a:srgbClr val="6C6D70"/>
                </a:solidFill>
                <a:latin typeface="TFArrow" panose="02000606070000020003" pitchFamily="2" charset="0"/>
                <a:cs typeface="Arial"/>
              </a:rPr>
              <a:t>that will leave you walking on clouds</a:t>
            </a:r>
            <a:r>
              <a:rPr lang="en-US" sz="1200" dirty="0">
                <a:solidFill>
                  <a:srgbClr val="FF0000"/>
                </a:solidFill>
                <a:latin typeface="TFArrow" panose="02000606070000020003" pitchFamily="2" charset="0"/>
                <a:cs typeface="Arial"/>
              </a:rPr>
              <a:t>.</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Families will create memories of a lifetime while sailing along the stunning  coast, snorkeling with turtles or learning a new water sport; kids can enjoy gamut of activities in our kids club.</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Sport aficionados can challenge their endurance on outdoor extensive bike rides, scenic runs or long swims. And to  a Hiker’s galore, Hajar mountains offer breathtaking views and relaxation in lush wadis.</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Unwind in TARINI lounge, Dwell taste buds at our rooftop restaurant BREZZA offering elegant views, indulge in delightful cocktails at ANZO bar, Refuel at ZUKA or simply choose PERIDOT for all day dining crafted by our specialty chefs.</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A masterpiece of timeless elegance the PEARL GRAND BALLROOM offers a backdrop of understated grandeur for special events and occasions.</a:t>
            </a:r>
          </a:p>
          <a:p>
            <a:pPr marL="68580" marR="5080" indent="-228600">
              <a:spcBef>
                <a:spcPts val="100"/>
              </a:spcBef>
              <a:buFont typeface="+mj-lt"/>
              <a:buAutoNum type="arabicPeriod"/>
              <a:tabLst>
                <a:tab pos="185420" algn="l"/>
              </a:tabLst>
            </a:pPr>
            <a:r>
              <a:rPr lang="en-US" sz="1200" dirty="0">
                <a:solidFill>
                  <a:srgbClr val="6C6D70"/>
                </a:solidFill>
                <a:latin typeface="TFArrow" panose="02000606070000020003" pitchFamily="2" charset="0"/>
                <a:cs typeface="Arial"/>
              </a:rPr>
              <a:t>A modern arabesque design features craftwork from local artisans and interiors reflect Omani traditions and culture in a contemporary light, all designed to offer guests the most spectacular sea views.</a:t>
            </a:r>
          </a:p>
          <a:p>
            <a:pPr marR="5080">
              <a:spcBef>
                <a:spcPts val="100"/>
              </a:spcBef>
              <a:tabLst>
                <a:tab pos="185420" algn="l"/>
              </a:tabLst>
            </a:pPr>
            <a:endParaRPr lang="en-US" sz="1050" dirty="0">
              <a:solidFill>
                <a:srgbClr val="6C6D70"/>
              </a:solidFill>
              <a:latin typeface="TFArrow" panose="02000606070000020003" pitchFamily="2" charset="0"/>
              <a:cs typeface="Arial"/>
            </a:endParaRPr>
          </a:p>
          <a:p>
            <a:pPr marL="12065">
              <a:lnSpc>
                <a:spcPct val="100000"/>
              </a:lnSpc>
              <a:spcBef>
                <a:spcPts val="100"/>
              </a:spcBef>
              <a:tabLst>
                <a:tab pos="185420" algn="l"/>
              </a:tabLst>
            </a:pPr>
            <a:endParaRPr sz="1050" dirty="0">
              <a:latin typeface="TFArrow" panose="02000606070000020003" pitchFamily="2" charset="0"/>
              <a:cs typeface="Arial"/>
            </a:endParaRPr>
          </a:p>
        </p:txBody>
      </p:sp>
      <p:sp>
        <p:nvSpPr>
          <p:cNvPr id="13" name="object 11">
            <a:extLst>
              <a:ext uri="{FF2B5EF4-FFF2-40B4-BE49-F238E27FC236}">
                <a16:creationId xmlns:a16="http://schemas.microsoft.com/office/drawing/2014/main" id="{ADF39165-034B-4F94-8DA7-EFC039A5BC67}"/>
              </a:ext>
            </a:extLst>
          </p:cNvPr>
          <p:cNvSpPr txBox="1"/>
          <p:nvPr/>
        </p:nvSpPr>
        <p:spPr>
          <a:xfrm>
            <a:off x="2342746" y="4017599"/>
            <a:ext cx="4206240" cy="228268"/>
          </a:xfrm>
          <a:prstGeom prst="rect">
            <a:avLst/>
          </a:prstGeom>
        </p:spPr>
        <p:txBody>
          <a:bodyPr vert="horz" wrap="square" lIns="0" tIns="12700" rIns="0" bIns="0" rtlCol="0">
            <a:spAutoFit/>
          </a:bodyPr>
          <a:lstStyle/>
          <a:p>
            <a:pPr marL="12700" marR="5080">
              <a:lnSpc>
                <a:spcPct val="100000"/>
              </a:lnSpc>
              <a:spcBef>
                <a:spcPts val="100"/>
              </a:spcBef>
            </a:pPr>
            <a:r>
              <a:rPr lang="en-US" sz="1400" dirty="0">
                <a:solidFill>
                  <a:srgbClr val="6C6D70"/>
                </a:solidFill>
                <a:latin typeface="TFArrow" panose="02000606070000020003" pitchFamily="2" charset="0"/>
                <a:cs typeface="Arial"/>
              </a:rPr>
              <a:t>TEN REASONS TO CHOOSE JUMEIRAH MUSCAT BAY</a:t>
            </a:r>
            <a:endParaRPr sz="1400" dirty="0">
              <a:latin typeface="TFArrow" panose="02000606070000020003" pitchFamily="2" charset="0"/>
              <a:cs typeface="Arial"/>
            </a:endParaRPr>
          </a:p>
        </p:txBody>
      </p:sp>
      <p:pic>
        <p:nvPicPr>
          <p:cNvPr id="6" name="Picture 5" descr="A group of buildings with trees in front of them&#10;&#10;Description automatically generated with low confidence">
            <a:extLst>
              <a:ext uri="{FF2B5EF4-FFF2-40B4-BE49-F238E27FC236}">
                <a16:creationId xmlns:a16="http://schemas.microsoft.com/office/drawing/2014/main" id="{A3688ED3-9990-48A3-A079-B8CC303B38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24" b="14852"/>
          <a:stretch/>
        </p:blipFill>
        <p:spPr>
          <a:xfrm>
            <a:off x="521209" y="457200"/>
            <a:ext cx="6146291" cy="3276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0050" y="6669495"/>
            <a:ext cx="6102350"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D6E71"/>
                </a:solidFill>
                <a:effectLst/>
                <a:uLnTx/>
                <a:uFillTx/>
                <a:latin typeface="TFArrow Extrabold"/>
              </a:rPr>
              <a:t>At a Glance</a:t>
            </a:r>
            <a:endParaRPr lang="en-GB" sz="1200" b="0" i="0" u="none" strike="noStrike" kern="1200" cap="none" spc="0" normalizeH="0" baseline="0" noProof="0" dirty="0">
              <a:ln>
                <a:noFill/>
              </a:ln>
              <a:solidFill>
                <a:srgbClr val="6D6E71"/>
              </a:solidFill>
              <a:effectLst/>
              <a:uLnTx/>
              <a:uFillTx/>
              <a:latin typeface="TFArrow Extrabold"/>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6D6E71"/>
              </a:solidFill>
              <a:latin typeface="TFArrow" panose="02000506060000020003" pitchFamily="2" charset="0"/>
            </a:endParaRPr>
          </a:p>
          <a:p>
            <a:pPr>
              <a:defRPr/>
            </a:pPr>
            <a:endParaRPr lang="en-GB" sz="1200" dirty="0">
              <a:solidFill>
                <a:srgbClr val="6D6E71"/>
              </a:solidFill>
              <a:latin typeface="TFArrow" panose="02000506060000020003" pitchFamily="2" charset="0"/>
            </a:endParaRPr>
          </a:p>
        </p:txBody>
      </p:sp>
      <p:sp>
        <p:nvSpPr>
          <p:cNvPr id="2" name="TextBox 1"/>
          <p:cNvSpPr txBox="1"/>
          <p:nvPr/>
        </p:nvSpPr>
        <p:spPr>
          <a:xfrm>
            <a:off x="330951" y="8286240"/>
            <a:ext cx="3444162" cy="938719"/>
          </a:xfrm>
          <a:prstGeom prst="rect">
            <a:avLst/>
          </a:prstGeom>
          <a:noFill/>
        </p:spPr>
        <p:txBody>
          <a:bodyPr wrap="square" rtlCol="0">
            <a:spAutoFit/>
          </a:bodyPr>
          <a:lstStyle/>
          <a:p>
            <a:r>
              <a:rPr lang="en-GB" sz="1100" dirty="0">
                <a:solidFill>
                  <a:srgbClr val="6D6E71"/>
                </a:solidFill>
                <a:latin typeface="TFArrow"/>
              </a:rPr>
              <a:t>For bookings and further information, please contact: </a:t>
            </a:r>
          </a:p>
          <a:p>
            <a:r>
              <a:rPr lang="en-US" sz="1100" dirty="0">
                <a:solidFill>
                  <a:srgbClr val="6D6E71"/>
                </a:solidFill>
                <a:latin typeface="TFArrow"/>
              </a:rPr>
              <a:t>Irene Fenart </a:t>
            </a:r>
          </a:p>
          <a:p>
            <a:r>
              <a:rPr lang="en-US" sz="1100" dirty="0">
                <a:solidFill>
                  <a:srgbClr val="6D6E71"/>
                </a:solidFill>
                <a:latin typeface="TFArrow"/>
              </a:rPr>
              <a:t>Senior Sales Manager </a:t>
            </a:r>
          </a:p>
          <a:p>
            <a:r>
              <a:rPr lang="en-US" sz="1100" dirty="0">
                <a:solidFill>
                  <a:srgbClr val="6D6E71"/>
                </a:solidFill>
                <a:latin typeface="TFArrow"/>
                <a:hlinkClick r:id="rId2"/>
              </a:rPr>
              <a:t>Irene.fenart@Jumeirah.com</a:t>
            </a:r>
            <a:endParaRPr lang="en-US" sz="1100" dirty="0">
              <a:solidFill>
                <a:srgbClr val="6D6E71"/>
              </a:solidFill>
              <a:latin typeface="TFArrow"/>
            </a:endParaRPr>
          </a:p>
          <a:p>
            <a:r>
              <a:rPr lang="en-US" sz="1100" dirty="0">
                <a:solidFill>
                  <a:srgbClr val="6D6E71"/>
                </a:solidFill>
                <a:latin typeface="TFArrow"/>
              </a:rPr>
              <a:t> </a:t>
            </a:r>
            <a:r>
              <a:rPr lang="en-GB" sz="1100" dirty="0">
                <a:solidFill>
                  <a:srgbClr val="6D6E71"/>
                </a:solidFill>
                <a:latin typeface="TFArrow"/>
              </a:rPr>
              <a:t>jumeirah.com/</a:t>
            </a:r>
            <a:r>
              <a:rPr lang="en-GB" sz="1100" dirty="0" err="1">
                <a:solidFill>
                  <a:srgbClr val="6D6E71"/>
                </a:solidFill>
                <a:latin typeface="TFArrow"/>
              </a:rPr>
              <a:t>oman</a:t>
            </a:r>
            <a:endParaRPr lang="en-GB" sz="1100" dirty="0">
              <a:solidFill>
                <a:srgbClr val="6D6E71"/>
              </a:solidFill>
              <a:latin typeface="TFArrow"/>
            </a:endParaRPr>
          </a:p>
        </p:txBody>
      </p:sp>
      <p:graphicFrame>
        <p:nvGraphicFramePr>
          <p:cNvPr id="7" name="Table 6">
            <a:extLst>
              <a:ext uri="{FF2B5EF4-FFF2-40B4-BE49-F238E27FC236}">
                <a16:creationId xmlns:a16="http://schemas.microsoft.com/office/drawing/2014/main" id="{A9DB92A7-D5F4-4185-917E-7502BD31F94A}"/>
              </a:ext>
            </a:extLst>
          </p:cNvPr>
          <p:cNvGraphicFramePr>
            <a:graphicFrameLocks noGrp="1"/>
          </p:cNvGraphicFramePr>
          <p:nvPr>
            <p:extLst>
              <p:ext uri="{D42A27DB-BD31-4B8C-83A1-F6EECF244321}">
                <p14:modId xmlns:p14="http://schemas.microsoft.com/office/powerpoint/2010/main" val="2827526729"/>
              </p:ext>
            </p:extLst>
          </p:nvPr>
        </p:nvGraphicFramePr>
        <p:xfrm>
          <a:off x="344341" y="4943685"/>
          <a:ext cx="6169318" cy="3036630"/>
        </p:xfrm>
        <a:graphic>
          <a:graphicData uri="http://schemas.openxmlformats.org/drawingml/2006/table">
            <a:tbl>
              <a:tblPr firstRow="1" bandRow="1">
                <a:tableStyleId>{5C22544A-7EE6-4342-B048-85BDC9FD1C3A}</a:tableStyleId>
              </a:tblPr>
              <a:tblGrid>
                <a:gridCol w="4606580">
                  <a:extLst>
                    <a:ext uri="{9D8B030D-6E8A-4147-A177-3AD203B41FA5}">
                      <a16:colId xmlns:a16="http://schemas.microsoft.com/office/drawing/2014/main" val="905987270"/>
                    </a:ext>
                  </a:extLst>
                </a:gridCol>
                <a:gridCol w="1562738">
                  <a:extLst>
                    <a:ext uri="{9D8B030D-6E8A-4147-A177-3AD203B41FA5}">
                      <a16:colId xmlns:a16="http://schemas.microsoft.com/office/drawing/2014/main" val="630964636"/>
                    </a:ext>
                  </a:extLst>
                </a:gridCol>
              </a:tblGrid>
              <a:tr h="303663">
                <a:tc>
                  <a:txBody>
                    <a:bodyPr/>
                    <a:lstStyle/>
                    <a:p>
                      <a:pPr rtl="0" fontAlgn="base"/>
                      <a:r>
                        <a:rPr lang="en-GB" sz="1200" b="1" kern="1200" dirty="0">
                          <a:solidFill>
                            <a:srgbClr val="6D6E71"/>
                          </a:solidFill>
                          <a:latin typeface="TFArrow"/>
                          <a:ea typeface="+mn-ea"/>
                          <a:cs typeface="+mn-cs"/>
                        </a:rPr>
                        <a:t>Room Type </a:t>
                      </a:r>
                    </a:p>
                  </a:txBody>
                  <a:tcPr anchor="ctr">
                    <a:lnL w="0">
                      <a:noFill/>
                    </a:lnL>
                    <a:lnR w="0">
                      <a:noFill/>
                    </a:lnR>
                    <a:lnT w="0">
                      <a:noFill/>
                    </a:lnT>
                    <a:lnB w="0">
                      <a:noFill/>
                    </a:lnB>
                    <a:solidFill>
                      <a:srgbClr val="006F62">
                        <a:alpha val="40000"/>
                      </a:srgbClr>
                    </a:solidFill>
                  </a:tcPr>
                </a:tc>
                <a:tc>
                  <a:txBody>
                    <a:bodyPr/>
                    <a:lstStyle/>
                    <a:p>
                      <a:pPr algn="ctr" rtl="0" fontAlgn="base"/>
                      <a:r>
                        <a:rPr lang="en-GB" sz="1200" dirty="0">
                          <a:solidFill>
                            <a:schemeClr val="bg1">
                              <a:lumMod val="50000"/>
                            </a:schemeClr>
                          </a:solidFill>
                          <a:effectLst/>
                        </a:rPr>
                        <a:t>Sizes</a:t>
                      </a:r>
                      <a:r>
                        <a:rPr lang="en-GB" sz="1200" dirty="0">
                          <a:solidFill>
                            <a:schemeClr val="tx1"/>
                          </a:solidFill>
                          <a:effectLst/>
                        </a:rPr>
                        <a:t> </a:t>
                      </a:r>
                    </a:p>
                  </a:txBody>
                  <a:tcPr anchor="ctr">
                    <a:lnL w="0">
                      <a:noFill/>
                    </a:lnL>
                    <a:lnR w="0">
                      <a:noFill/>
                    </a:lnR>
                    <a:lnT w="0">
                      <a:noFill/>
                    </a:lnT>
                    <a:lnB w="0">
                      <a:noFill/>
                    </a:lnB>
                    <a:solidFill>
                      <a:srgbClr val="006F62">
                        <a:alpha val="40000"/>
                      </a:srgbClr>
                    </a:solidFill>
                  </a:tcPr>
                </a:tc>
                <a:extLst>
                  <a:ext uri="{0D108BD9-81ED-4DB2-BD59-A6C34878D82A}">
                    <a16:rowId xmlns:a16="http://schemas.microsoft.com/office/drawing/2014/main" val="3597025377"/>
                  </a:ext>
                </a:extLst>
              </a:tr>
              <a:tr h="303663">
                <a:tc>
                  <a:txBody>
                    <a:bodyPr/>
                    <a:lstStyle/>
                    <a:p>
                      <a:pPr rtl="0" fontAlgn="base"/>
                      <a:r>
                        <a:rPr lang="en-GB" sz="1200" kern="1200" dirty="0">
                          <a:solidFill>
                            <a:srgbClr val="6D6E71"/>
                          </a:solidFill>
                          <a:latin typeface="+mj-lt"/>
                          <a:ea typeface="+mn-ea"/>
                          <a:cs typeface="+mn-cs"/>
                        </a:rPr>
                        <a:t>Deluxe Ocean Room </a:t>
                      </a:r>
                    </a:p>
                  </a:txBody>
                  <a:tcPr anchor="ctr">
                    <a:lnL w="0">
                      <a:noFill/>
                    </a:lnL>
                    <a:lnR w="0">
                      <a:noFill/>
                    </a:lnR>
                    <a:lnT w="0">
                      <a:noFill/>
                    </a:lnT>
                    <a:lnB w="12700">
                      <a:solidFill>
                        <a:schemeClr val="tx1"/>
                      </a:solidFill>
                    </a:lnB>
                    <a:solidFill>
                      <a:schemeClr val="bg1"/>
                    </a:solidFill>
                  </a:tcPr>
                </a:tc>
                <a:tc>
                  <a:txBody>
                    <a:bodyPr/>
                    <a:lstStyle/>
                    <a:p>
                      <a:pPr algn="ctr" rtl="0" fontAlgn="base"/>
                      <a:r>
                        <a:rPr lang="en-GB" sz="1200" kern="1200" dirty="0">
                          <a:solidFill>
                            <a:srgbClr val="6D6E71"/>
                          </a:solidFill>
                          <a:latin typeface="+mj-lt"/>
                          <a:ea typeface="+mn-ea"/>
                          <a:cs typeface="+mn-cs"/>
                        </a:rPr>
                        <a:t>44 – 49 sqm </a:t>
                      </a:r>
                    </a:p>
                  </a:txBody>
                  <a:tcPr anchor="ctr">
                    <a:lnL w="0">
                      <a:noFill/>
                    </a:lnL>
                    <a:lnR w="0">
                      <a:noFill/>
                    </a:lnR>
                    <a:lnT w="0">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2360201"/>
                  </a:ext>
                </a:extLst>
              </a:tr>
              <a:tr h="303663">
                <a:tc>
                  <a:txBody>
                    <a:bodyPr/>
                    <a:lstStyle/>
                    <a:p>
                      <a:pPr rtl="0" fontAlgn="base"/>
                      <a:r>
                        <a:rPr lang="en-GB" sz="1200" kern="1200" dirty="0">
                          <a:solidFill>
                            <a:srgbClr val="6D6E71"/>
                          </a:solidFill>
                          <a:latin typeface="+mj-lt"/>
                          <a:ea typeface="+mn-ea"/>
                          <a:cs typeface="+mn-cs"/>
                        </a:rPr>
                        <a:t>Premium Ocean Room </a:t>
                      </a:r>
                    </a:p>
                  </a:txBody>
                  <a:tcPr anchor="ctr">
                    <a:lnL w="0">
                      <a:noFill/>
                    </a:lnL>
                    <a:lnR w="0">
                      <a:noFill/>
                    </a:lnR>
                    <a:lnT w="12700">
                      <a:solidFill>
                        <a:schemeClr val="tx1"/>
                      </a:solidFill>
                    </a:lnT>
                    <a:lnB w="12700">
                      <a:solidFill>
                        <a:schemeClr val="tx1"/>
                      </a:solidFill>
                    </a:lnB>
                    <a:solidFill>
                      <a:schemeClr val="bg1"/>
                    </a:solidFill>
                  </a:tcPr>
                </a:tc>
                <a:tc>
                  <a:txBody>
                    <a:bodyPr/>
                    <a:lstStyle/>
                    <a:p>
                      <a:pPr algn="ctr" rtl="0" fontAlgn="base"/>
                      <a:r>
                        <a:rPr lang="en-GB" sz="1200" kern="1200" dirty="0">
                          <a:solidFill>
                            <a:srgbClr val="6D6E71"/>
                          </a:solidFill>
                          <a:latin typeface="+mj-lt"/>
                          <a:ea typeface="+mn-ea"/>
                          <a:cs typeface="+mn-cs"/>
                        </a:rPr>
                        <a:t>46 – 54 sqm </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862890"/>
                  </a:ext>
                </a:extLst>
              </a:tr>
              <a:tr h="303663">
                <a:tc>
                  <a:txBody>
                    <a:bodyPr/>
                    <a:lstStyle/>
                    <a:p>
                      <a:pPr rtl="0" fontAlgn="base"/>
                      <a:r>
                        <a:rPr lang="en-GB" sz="1200" kern="1200">
                          <a:solidFill>
                            <a:srgbClr val="6D6E71"/>
                          </a:solidFill>
                          <a:latin typeface="+mj-lt"/>
                          <a:ea typeface="+mn-ea"/>
                          <a:cs typeface="+mn-cs"/>
                        </a:rPr>
                        <a:t>Club Ocean Room </a:t>
                      </a:r>
                    </a:p>
                  </a:txBody>
                  <a:tcPr anchor="ctr">
                    <a:lnL w="0">
                      <a:noFill/>
                    </a:lnL>
                    <a:lnR w="0">
                      <a:noFill/>
                    </a:lnR>
                    <a:lnT w="12700">
                      <a:solidFill>
                        <a:schemeClr val="tx1"/>
                      </a:solidFill>
                    </a:lnT>
                    <a:lnB w="12700">
                      <a:solidFill>
                        <a:schemeClr val="tx1"/>
                      </a:solidFill>
                    </a:lnB>
                    <a:solidFill>
                      <a:schemeClr val="bg1"/>
                    </a:solidFill>
                  </a:tcPr>
                </a:tc>
                <a:tc>
                  <a:txBody>
                    <a:bodyPr/>
                    <a:lstStyle/>
                    <a:p>
                      <a:pPr algn="ctr" rtl="0" fontAlgn="base"/>
                      <a:r>
                        <a:rPr lang="en-GB" sz="1200" kern="1200" dirty="0">
                          <a:solidFill>
                            <a:srgbClr val="6D6E71"/>
                          </a:solidFill>
                          <a:latin typeface="+mj-lt"/>
                          <a:ea typeface="+mn-ea"/>
                          <a:cs typeface="+mn-cs"/>
                        </a:rPr>
                        <a:t>46 – 56 sqm </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179847"/>
                  </a:ext>
                </a:extLst>
              </a:tr>
              <a:tr h="303663">
                <a:tc>
                  <a:txBody>
                    <a:bodyPr/>
                    <a:lstStyle/>
                    <a:p>
                      <a:pPr rtl="0" fontAlgn="base"/>
                      <a:r>
                        <a:rPr lang="en-GB" sz="1200" kern="1200" dirty="0">
                          <a:solidFill>
                            <a:srgbClr val="6D6E71"/>
                          </a:solidFill>
                          <a:latin typeface="+mj-lt"/>
                          <a:ea typeface="+mn-ea"/>
                          <a:cs typeface="+mn-cs"/>
                        </a:rPr>
                        <a:t>Junior One Bedroom Suite </a:t>
                      </a:r>
                    </a:p>
                  </a:txBody>
                  <a:tcPr anchor="ctr">
                    <a:lnL w="0">
                      <a:noFill/>
                    </a:lnL>
                    <a:lnR w="0">
                      <a:noFill/>
                    </a:lnR>
                    <a:lnT w="12700">
                      <a:solidFill>
                        <a:schemeClr val="tx1"/>
                      </a:solidFill>
                    </a:lnT>
                    <a:lnB w="12700">
                      <a:solidFill>
                        <a:schemeClr val="tx1"/>
                      </a:solidFill>
                    </a:lnB>
                    <a:solidFill>
                      <a:schemeClr val="bg1"/>
                    </a:solidFill>
                  </a:tcPr>
                </a:tc>
                <a:tc>
                  <a:txBody>
                    <a:bodyPr/>
                    <a:lstStyle/>
                    <a:p>
                      <a:pPr algn="ctr" rtl="0" fontAlgn="base"/>
                      <a:r>
                        <a:rPr lang="en-GB" sz="1200" kern="1200" dirty="0">
                          <a:solidFill>
                            <a:srgbClr val="6D6E71"/>
                          </a:solidFill>
                          <a:latin typeface="+mj-lt"/>
                          <a:ea typeface="+mn-ea"/>
                          <a:cs typeface="+mn-cs"/>
                        </a:rPr>
                        <a:t>97 sqm </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608356"/>
                  </a:ext>
                </a:extLst>
              </a:tr>
              <a:tr h="303663">
                <a:tc>
                  <a:txBody>
                    <a:bodyPr/>
                    <a:lstStyle/>
                    <a:p>
                      <a:pPr rtl="0" fontAlgn="base"/>
                      <a:r>
                        <a:rPr lang="en-GB" sz="1200" kern="1200" dirty="0">
                          <a:solidFill>
                            <a:srgbClr val="6D6E71"/>
                          </a:solidFill>
                          <a:latin typeface="+mj-lt"/>
                          <a:ea typeface="+mn-ea"/>
                          <a:cs typeface="+mn-cs"/>
                        </a:rPr>
                        <a:t>Family One Bedroom Suite </a:t>
                      </a:r>
                    </a:p>
                  </a:txBody>
                  <a:tcPr anchor="ctr">
                    <a:lnL w="0">
                      <a:noFill/>
                    </a:lnL>
                    <a:lnR w="0">
                      <a:noFill/>
                    </a:lnR>
                    <a:lnT w="12700">
                      <a:solidFill>
                        <a:schemeClr val="tx1"/>
                      </a:solidFill>
                    </a:lnT>
                    <a:lnB w="12700">
                      <a:solidFill>
                        <a:schemeClr val="tx1"/>
                      </a:solidFill>
                    </a:lnB>
                    <a:solidFill>
                      <a:schemeClr val="bg1"/>
                    </a:solidFill>
                  </a:tcPr>
                </a:tc>
                <a:tc>
                  <a:txBody>
                    <a:bodyPr/>
                    <a:lstStyle/>
                    <a:p>
                      <a:pPr algn="ctr" rtl="0" fontAlgn="base"/>
                      <a:r>
                        <a:rPr lang="en-GB" sz="1200" kern="1200" dirty="0">
                          <a:solidFill>
                            <a:srgbClr val="6D6E71"/>
                          </a:solidFill>
                          <a:latin typeface="+mj-lt"/>
                          <a:ea typeface="+mn-ea"/>
                          <a:cs typeface="+mn-cs"/>
                        </a:rPr>
                        <a:t>98 – 102 sqm </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213105"/>
                  </a:ext>
                </a:extLst>
              </a:tr>
              <a:tr h="303663">
                <a:tc>
                  <a:txBody>
                    <a:bodyPr/>
                    <a:lstStyle/>
                    <a:p>
                      <a:pPr rtl="0" fontAlgn="base"/>
                      <a:r>
                        <a:rPr lang="en-GB" sz="1200" kern="1200">
                          <a:solidFill>
                            <a:srgbClr val="6D6E71"/>
                          </a:solidFill>
                          <a:latin typeface="+mj-lt"/>
                          <a:ea typeface="+mn-ea"/>
                          <a:cs typeface="+mn-cs"/>
                        </a:rPr>
                        <a:t>Executive One Bedroom Suite </a:t>
                      </a:r>
                    </a:p>
                  </a:txBody>
                  <a:tcPr anchor="ctr">
                    <a:lnL w="0">
                      <a:noFill/>
                    </a:lnL>
                    <a:lnR w="0">
                      <a:noFill/>
                    </a:lnR>
                    <a:lnT w="12700">
                      <a:solidFill>
                        <a:schemeClr val="tx1"/>
                      </a:solidFill>
                    </a:lnT>
                    <a:lnB w="12700">
                      <a:solidFill>
                        <a:schemeClr val="tx1"/>
                      </a:solidFill>
                    </a:lnB>
                    <a:solidFill>
                      <a:schemeClr val="bg1"/>
                    </a:solidFill>
                  </a:tcPr>
                </a:tc>
                <a:tc>
                  <a:txBody>
                    <a:bodyPr/>
                    <a:lstStyle/>
                    <a:p>
                      <a:pPr algn="ctr" rtl="0" fontAlgn="base"/>
                      <a:r>
                        <a:rPr lang="en-GB" sz="1200" kern="1200" dirty="0">
                          <a:solidFill>
                            <a:srgbClr val="6D6E71"/>
                          </a:solidFill>
                          <a:latin typeface="+mj-lt"/>
                          <a:ea typeface="+mn-ea"/>
                          <a:cs typeface="+mn-cs"/>
                        </a:rPr>
                        <a:t>98 – 104 sqm </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449694"/>
                  </a:ext>
                </a:extLst>
              </a:tr>
              <a:tr h="303663">
                <a:tc>
                  <a:txBody>
                    <a:bodyPr/>
                    <a:lstStyle/>
                    <a:p>
                      <a:pPr rtl="0" fontAlgn="base"/>
                      <a:r>
                        <a:rPr lang="en-GB" sz="1200" kern="1200" dirty="0">
                          <a:solidFill>
                            <a:srgbClr val="6D6E71"/>
                          </a:solidFill>
                          <a:latin typeface="+mj-lt"/>
                          <a:ea typeface="+mn-ea"/>
                          <a:cs typeface="+mn-cs"/>
                        </a:rPr>
                        <a:t>Summerhouse 2 Bedroom with pool</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200" kern="1200" dirty="0">
                          <a:solidFill>
                            <a:srgbClr val="6D6E71"/>
                          </a:solidFill>
                          <a:latin typeface="+mj-lt"/>
                          <a:ea typeface="+mn-ea"/>
                          <a:cs typeface="+mn-cs"/>
                        </a:rPr>
                        <a:t>150 sqm </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6159168"/>
                  </a:ext>
                </a:extLst>
              </a:tr>
              <a:tr h="303663">
                <a:tc>
                  <a:txBody>
                    <a:bodyPr/>
                    <a:lstStyle/>
                    <a:p>
                      <a:pPr marL="0" algn="l" defTabSz="685800" rtl="0" eaLnBrk="1" fontAlgn="base" latinLnBrk="0" hangingPunct="1"/>
                      <a:r>
                        <a:rPr lang="en-GB" sz="1200" kern="1200" dirty="0">
                          <a:solidFill>
                            <a:srgbClr val="6D6E71"/>
                          </a:solidFill>
                          <a:latin typeface="+mj-lt"/>
                          <a:ea typeface="+mn-ea"/>
                          <a:cs typeface="+mn-cs"/>
                        </a:rPr>
                        <a:t>Sanctuary Villa with private pool </a:t>
                      </a:r>
                    </a:p>
                  </a:txBody>
                  <a:tcPr anchor="ctr">
                    <a:lnL w="0">
                      <a:noFill/>
                    </a:lnL>
                    <a:lnR w="0">
                      <a:no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GB" sz="1200" kern="1200" dirty="0">
                          <a:solidFill>
                            <a:srgbClr val="6D6E71"/>
                          </a:solidFill>
                          <a:latin typeface="+mj-lt"/>
                          <a:ea typeface="+mn-ea"/>
                          <a:cs typeface="+mn-cs"/>
                        </a:rPr>
                        <a:t>197 sqm </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1185047"/>
                  </a:ext>
                </a:extLst>
              </a:tr>
              <a:tr h="303663">
                <a:tc>
                  <a:txBody>
                    <a:bodyPr/>
                    <a:lstStyle/>
                    <a:p>
                      <a:pPr rtl="0" fontAlgn="base"/>
                      <a:r>
                        <a:rPr lang="en-GB" sz="1200" kern="1200" dirty="0">
                          <a:solidFill>
                            <a:srgbClr val="6D6E71"/>
                          </a:solidFill>
                          <a:latin typeface="+mj-lt"/>
                          <a:ea typeface="+mn-ea"/>
                          <a:cs typeface="+mn-cs"/>
                        </a:rPr>
                        <a:t>Summerhouse 4 Bedroom with pool</a:t>
                      </a:r>
                    </a:p>
                  </a:txBody>
                  <a:tcPr anchor="ctr">
                    <a:lnL w="0">
                      <a:noFill/>
                    </a:lnL>
                    <a:lnR w="0">
                      <a:noFill/>
                    </a:lnR>
                    <a:lnT w="12700" cap="flat" cmpd="sng" algn="ctr">
                      <a:solidFill>
                        <a:schemeClr val="tx1"/>
                      </a:solidFill>
                      <a:prstDash val="solid"/>
                      <a:round/>
                      <a:headEnd type="none" w="med" len="med"/>
                      <a:tailEnd type="none" w="med" len="med"/>
                    </a:lnT>
                    <a:lnB w="0">
                      <a:noFill/>
                    </a:lnB>
                    <a:solidFill>
                      <a:schemeClr val="bg1"/>
                    </a:solidFill>
                  </a:tcPr>
                </a:tc>
                <a:tc>
                  <a:txBody>
                    <a:bodyPr/>
                    <a:lstStyle/>
                    <a:p>
                      <a:pPr algn="ctr" rtl="0" fontAlgn="base"/>
                      <a:r>
                        <a:rPr lang="en-GB" sz="1200" kern="1200" dirty="0">
                          <a:solidFill>
                            <a:srgbClr val="6D6E71"/>
                          </a:solidFill>
                          <a:latin typeface="+mj-lt"/>
                          <a:ea typeface="+mn-ea"/>
                          <a:cs typeface="+mn-cs"/>
                        </a:rPr>
                        <a:t>300 sqm </a:t>
                      </a:r>
                    </a:p>
                  </a:txBody>
                  <a:tcPr anchor="ctr">
                    <a:lnL w="0">
                      <a:noFill/>
                    </a:lnL>
                    <a:lnR w="0">
                      <a:noFill/>
                    </a:lnR>
                    <a:lnT w="12700" cap="flat" cmpd="sng" algn="ctr">
                      <a:solidFill>
                        <a:schemeClr val="tx1"/>
                      </a:solidFill>
                      <a:prstDash val="solid"/>
                      <a:round/>
                      <a:headEnd type="none" w="med" len="med"/>
                      <a:tailEnd type="none" w="med" len="med"/>
                    </a:lnT>
                    <a:lnB w="0">
                      <a:noFill/>
                    </a:lnB>
                    <a:solidFill>
                      <a:schemeClr val="bg1"/>
                    </a:solidFill>
                  </a:tcPr>
                </a:tc>
                <a:extLst>
                  <a:ext uri="{0D108BD9-81ED-4DB2-BD59-A6C34878D82A}">
                    <a16:rowId xmlns:a16="http://schemas.microsoft.com/office/drawing/2014/main" val="1720334089"/>
                  </a:ext>
                </a:extLst>
              </a:tr>
            </a:tbl>
          </a:graphicData>
        </a:graphic>
      </p:graphicFrame>
      <p:pic>
        <p:nvPicPr>
          <p:cNvPr id="10" name="Picture 2" descr="Logo, company name&#10;&#10;Description automatically generated">
            <a:extLst>
              <a:ext uri="{FF2B5EF4-FFF2-40B4-BE49-F238E27FC236}">
                <a16:creationId xmlns:a16="http://schemas.microsoft.com/office/drawing/2014/main" id="{A10A5680-02CF-48CC-95EC-694DEF1EB68C}"/>
              </a:ext>
            </a:extLst>
          </p:cNvPr>
          <p:cNvPicPr>
            <a:picLocks noChangeAspect="1"/>
          </p:cNvPicPr>
          <p:nvPr/>
        </p:nvPicPr>
        <p:blipFill>
          <a:blip r:embed="rId3"/>
          <a:stretch>
            <a:fillRect/>
          </a:stretch>
        </p:blipFill>
        <p:spPr>
          <a:xfrm>
            <a:off x="4956341" y="8390744"/>
            <a:ext cx="1557318" cy="1041050"/>
          </a:xfrm>
          <a:prstGeom prst="rect">
            <a:avLst/>
          </a:prstGeom>
        </p:spPr>
      </p:pic>
      <p:sp>
        <p:nvSpPr>
          <p:cNvPr id="11" name="TextBox 10">
            <a:extLst>
              <a:ext uri="{FF2B5EF4-FFF2-40B4-BE49-F238E27FC236}">
                <a16:creationId xmlns:a16="http://schemas.microsoft.com/office/drawing/2014/main" id="{E5E30408-C134-4366-9E8E-3AE48F5B190E}"/>
              </a:ext>
            </a:extLst>
          </p:cNvPr>
          <p:cNvSpPr txBox="1"/>
          <p:nvPr/>
        </p:nvSpPr>
        <p:spPr>
          <a:xfrm>
            <a:off x="344341" y="4358097"/>
            <a:ext cx="3430772" cy="369332"/>
          </a:xfrm>
          <a:prstGeom prst="rect">
            <a:avLst/>
          </a:prstGeom>
          <a:noFill/>
        </p:spPr>
        <p:txBody>
          <a:bodyPr wrap="square">
            <a:spAutoFit/>
          </a:bodyPr>
          <a:lstStyle/>
          <a:p>
            <a:r>
              <a:rPr lang="en-GB" dirty="0">
                <a:solidFill>
                  <a:srgbClr val="6D6E71"/>
                </a:solidFill>
                <a:latin typeface="TFArrowBold" panose="02000000000000000000" pitchFamily="2" charset="0"/>
              </a:rPr>
              <a:t>Rooms, Suites &amp; Summerhouses</a:t>
            </a:r>
            <a:endParaRPr lang="en-GB" sz="1800" dirty="0">
              <a:solidFill>
                <a:srgbClr val="6D6E71"/>
              </a:solidFill>
              <a:latin typeface="TFArrowBold" panose="02000000000000000000" pitchFamily="2" charset="0"/>
            </a:endParaRPr>
          </a:p>
        </p:txBody>
      </p:sp>
      <p:pic>
        <p:nvPicPr>
          <p:cNvPr id="15" name="Picture 14" descr="A person standing on a dock&#10;&#10;Description automatically generated with low confidence">
            <a:extLst>
              <a:ext uri="{FF2B5EF4-FFF2-40B4-BE49-F238E27FC236}">
                <a16:creationId xmlns:a16="http://schemas.microsoft.com/office/drawing/2014/main" id="{07095FCD-BCC6-4B48-AB85-FE6226F7962E}"/>
              </a:ext>
            </a:extLst>
          </p:cNvPr>
          <p:cNvPicPr>
            <a:picLocks noGrp="1" noChangeAspect="1"/>
          </p:cNvPicPr>
          <p:nvPr/>
        </p:nvPicPr>
        <p:blipFill rotWithShape="1">
          <a:blip r:embed="rId4" cstate="print">
            <a:extLst>
              <a:ext uri="{28A0092B-C50C-407E-A947-70E740481C1C}">
                <a14:useLocalDpi xmlns:a14="http://schemas.microsoft.com/office/drawing/2010/main" val="0"/>
              </a:ext>
            </a:extLst>
          </a:blip>
          <a:srcRect l="390" t="5963" r="782" b="6540"/>
          <a:stretch/>
        </p:blipFill>
        <p:spPr>
          <a:xfrm>
            <a:off x="1987717" y="2303518"/>
            <a:ext cx="2038350" cy="1744693"/>
          </a:xfrm>
          <a:prstGeom prst="rect">
            <a:avLst/>
          </a:prstGeom>
        </p:spPr>
      </p:pic>
      <p:sp>
        <p:nvSpPr>
          <p:cNvPr id="17" name="Rectangle 16">
            <a:extLst>
              <a:ext uri="{FF2B5EF4-FFF2-40B4-BE49-F238E27FC236}">
                <a16:creationId xmlns:a16="http://schemas.microsoft.com/office/drawing/2014/main" id="{740BCBBB-E268-4B13-81F2-A3855EF28313}"/>
              </a:ext>
            </a:extLst>
          </p:cNvPr>
          <p:cNvSpPr/>
          <p:nvPr/>
        </p:nvSpPr>
        <p:spPr>
          <a:xfrm>
            <a:off x="344341" y="2302206"/>
            <a:ext cx="1568450" cy="1746005"/>
          </a:xfrm>
          <a:prstGeom prst="rect">
            <a:avLst/>
          </a:prstGeom>
          <a:solidFill>
            <a:srgbClr val="006F6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indoor, ceiling, wall, floor&#10;&#10;Description automatically generated">
            <a:extLst>
              <a:ext uri="{FF2B5EF4-FFF2-40B4-BE49-F238E27FC236}">
                <a16:creationId xmlns:a16="http://schemas.microsoft.com/office/drawing/2014/main" id="{B0601EE4-87BF-40D5-B949-EFBF97453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341" y="489031"/>
            <a:ext cx="2793610" cy="1746006"/>
          </a:xfrm>
          <a:prstGeom prst="rect">
            <a:avLst/>
          </a:prstGeom>
        </p:spPr>
      </p:pic>
      <p:sp>
        <p:nvSpPr>
          <p:cNvPr id="18" name="Rectangle 17">
            <a:extLst>
              <a:ext uri="{FF2B5EF4-FFF2-40B4-BE49-F238E27FC236}">
                <a16:creationId xmlns:a16="http://schemas.microsoft.com/office/drawing/2014/main" id="{7CC215E4-1C9A-4DF4-AA60-B269DDF05B57}"/>
              </a:ext>
            </a:extLst>
          </p:cNvPr>
          <p:cNvSpPr/>
          <p:nvPr/>
        </p:nvSpPr>
        <p:spPr>
          <a:xfrm>
            <a:off x="3227051" y="489031"/>
            <a:ext cx="434505" cy="1746006"/>
          </a:xfrm>
          <a:prstGeom prst="rect">
            <a:avLst/>
          </a:prstGeom>
          <a:solidFill>
            <a:srgbClr val="9DB0A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1C638820-C29D-49AB-8DAE-82386F12A37A}"/>
              </a:ext>
            </a:extLst>
          </p:cNvPr>
          <p:cNvPicPr>
            <a:picLocks noChangeAspect="1"/>
          </p:cNvPicPr>
          <p:nvPr/>
        </p:nvPicPr>
        <p:blipFill rotWithShape="1">
          <a:blip r:embed="rId6"/>
          <a:srcRect l="1162" t="2500" r="796" b="3134"/>
          <a:stretch/>
        </p:blipFill>
        <p:spPr>
          <a:xfrm>
            <a:off x="4100993" y="2316288"/>
            <a:ext cx="2430182" cy="1746398"/>
          </a:xfrm>
          <a:prstGeom prst="rect">
            <a:avLst/>
          </a:prstGeom>
        </p:spPr>
      </p:pic>
      <p:pic>
        <p:nvPicPr>
          <p:cNvPr id="14" name="Picture 13" descr="A picture containing mountain, sky, outdoor, nature&#10;&#10;Description automatically generated">
            <a:extLst>
              <a:ext uri="{FF2B5EF4-FFF2-40B4-BE49-F238E27FC236}">
                <a16:creationId xmlns:a16="http://schemas.microsoft.com/office/drawing/2014/main" id="{0824F219-6A2D-45E2-93A1-163EF3E2E18B}"/>
              </a:ext>
            </a:extLst>
          </p:cNvPr>
          <p:cNvPicPr>
            <a:picLocks noGrp="1" noChangeAspect="1"/>
          </p:cNvPicPr>
          <p:nvPr/>
        </p:nvPicPr>
        <p:blipFill rotWithShape="1">
          <a:blip r:embed="rId7" cstate="print">
            <a:extLst>
              <a:ext uri="{28A0092B-C50C-407E-A947-70E740481C1C}">
                <a14:useLocalDpi xmlns:a14="http://schemas.microsoft.com/office/drawing/2010/main" val="0"/>
              </a:ext>
            </a:extLst>
          </a:blip>
          <a:srcRect l="14425" t="23845" r="7805" b="3436"/>
          <a:stretch/>
        </p:blipFill>
        <p:spPr>
          <a:xfrm>
            <a:off x="3735763" y="502184"/>
            <a:ext cx="2793610" cy="1744695"/>
          </a:xfrm>
          <a:prstGeom prst="rect">
            <a:avLst/>
          </a:prstGeom>
        </p:spPr>
      </p:pic>
    </p:spTree>
    <p:extLst>
      <p:ext uri="{BB962C8B-B14F-4D97-AF65-F5344CB8AC3E}">
        <p14:creationId xmlns:p14="http://schemas.microsoft.com/office/powerpoint/2010/main" val="3946062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alpha val="4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600" kern="0" spc="-50" dirty="0" smtClean="0">
            <a:solidFill>
              <a:schemeClr val="bg1"/>
            </a:solidFill>
            <a:latin typeface="TFArrow" panose="02000506060000020003"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7425</TotalTime>
  <Words>915</Words>
  <Application>Microsoft Office PowerPoint</Application>
  <PresentationFormat>A4 Paper (210x297 mm)</PresentationFormat>
  <Paragraphs>68</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TFArrow</vt:lpstr>
      <vt:lpstr>TFArrow Extrabold</vt:lpstr>
      <vt:lpstr>TFArrowBold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Schellewald</dc:creator>
  <cp:lastModifiedBy>Irene Fenart</cp:lastModifiedBy>
  <cp:revision>45</cp:revision>
  <dcterms:created xsi:type="dcterms:W3CDTF">2020-03-20T08:14:30Z</dcterms:created>
  <dcterms:modified xsi:type="dcterms:W3CDTF">2022-01-11T16:25:39Z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61b906-8f8c-479e-999d-a4bc282d6cc4_Enabled">
    <vt:lpwstr>true</vt:lpwstr>
  </property>
  <property fmtid="{D5CDD505-2E9C-101B-9397-08002B2CF9AE}" pid="3" name="MSIP_Label_8861b906-8f8c-479e-999d-a4bc282d6cc4_SetDate">
    <vt:lpwstr>2022-01-11T05:43:36Z</vt:lpwstr>
  </property>
  <property fmtid="{D5CDD505-2E9C-101B-9397-08002B2CF9AE}" pid="4" name="MSIP_Label_8861b906-8f8c-479e-999d-a4bc282d6cc4_Method">
    <vt:lpwstr>Privileged</vt:lpwstr>
  </property>
  <property fmtid="{D5CDD505-2E9C-101B-9397-08002B2CF9AE}" pid="5" name="MSIP_Label_8861b906-8f8c-479e-999d-a4bc282d6cc4_Name">
    <vt:lpwstr>Public</vt:lpwstr>
  </property>
  <property fmtid="{D5CDD505-2E9C-101B-9397-08002B2CF9AE}" pid="6" name="MSIP_Label_8861b906-8f8c-479e-999d-a4bc282d6cc4_SiteId">
    <vt:lpwstr>eee3385e-742f-4e2e-b130-e496ed7d6a49</vt:lpwstr>
  </property>
  <property fmtid="{D5CDD505-2E9C-101B-9397-08002B2CF9AE}" pid="7" name="MSIP_Label_8861b906-8f8c-479e-999d-a4bc282d6cc4_ActionId">
    <vt:lpwstr>0382f63e-3fcb-45df-8efb-5ec27f892009</vt:lpwstr>
  </property>
  <property fmtid="{D5CDD505-2E9C-101B-9397-08002B2CF9AE}" pid="8" name="MSIP_Label_8861b906-8f8c-479e-999d-a4bc282d6cc4_ContentBits">
    <vt:lpwstr>1</vt:lpwstr>
  </property>
</Properties>
</file>